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8" r:id="rId4"/>
    <p:sldId id="279" r:id="rId5"/>
    <p:sldId id="274" r:id="rId6"/>
    <p:sldId id="258" r:id="rId7"/>
    <p:sldId id="259" r:id="rId8"/>
    <p:sldId id="275" r:id="rId9"/>
    <p:sldId id="281" r:id="rId10"/>
    <p:sldId id="276" r:id="rId11"/>
    <p:sldId id="277" r:id="rId12"/>
    <p:sldId id="280" r:id="rId13"/>
    <p:sldId id="270" r:id="rId14"/>
    <p:sldId id="282" r:id="rId15"/>
    <p:sldId id="260" r:id="rId16"/>
    <p:sldId id="283" r:id="rId17"/>
    <p:sldId id="284" r:id="rId18"/>
    <p:sldId id="285" r:id="rId19"/>
    <p:sldId id="286" r:id="rId20"/>
    <p:sldId id="287" r:id="rId21"/>
    <p:sldId id="288" r:id="rId22"/>
    <p:sldId id="263" r:id="rId23"/>
    <p:sldId id="289" r:id="rId24"/>
    <p:sldId id="261" r:id="rId25"/>
    <p:sldId id="273" r:id="rId26"/>
    <p:sldId id="266" r:id="rId27"/>
    <p:sldId id="262" r:id="rId28"/>
    <p:sldId id="267" r:id="rId29"/>
    <p:sldId id="265" r:id="rId30"/>
    <p:sldId id="271" r:id="rId31"/>
    <p:sldId id="272" r:id="rId32"/>
    <p:sldId id="290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8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1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11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70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84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47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51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8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7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7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9ABD8-CC08-634C-8959-69E2F102606D}" type="datetimeFigureOut">
              <a:rPr lang="en-US" smtClean="0"/>
              <a:t>9/3/15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0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scrum-institute.org/What_Makes_Waterfall_Fail_in_Many_Ways.ph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Waterfall_mode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2.wp.com/tamingdata.com/wp-content/uploads/2010/07/tree-swing-project-management-large.p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xkcd.com/674/" TargetMode="Externa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gilemanifesto.org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rumguides.org/scrum-guide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rumguides.org/scrum-guide.html%23events-sprint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ottberkun.com/2014/famous-programmer-leaves-google-because-of-remote-work-ban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aelogica.com/project-management/organizing-agility-success-part-2-advanced-tracker-techniques/" TargetMode="External"/><Relationship Id="rId3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en.wikipedia.org/wiki/Scrum_(software_development)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Burn_down_chart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Waterfall_model" TargetMode="Externa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7-themes.com/6995471-bay-bridge-sunset.html" TargetMode="Externa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qYodWEKCuG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Workflow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7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what?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8" y="1356918"/>
            <a:ext cx="7307604" cy="5480703"/>
          </a:xfrm>
          <a:prstGeom prst="rect">
            <a:avLst/>
          </a:prstGeom>
        </p:spPr>
      </p:pic>
      <p:cxnSp>
        <p:nvCxnSpPr>
          <p:cNvPr id="6" name="Curved Connector 5">
            <a:hlinkClick r:id="rId4"/>
          </p:cNvPr>
          <p:cNvCxnSpPr/>
          <p:nvPr/>
        </p:nvCxnSpPr>
        <p:spPr>
          <a:xfrm rot="10800000">
            <a:off x="1024156" y="2198383"/>
            <a:ext cx="4929601" cy="3577494"/>
          </a:xfrm>
          <a:prstGeom prst="curvedConnector3">
            <a:avLst>
              <a:gd name="adj1" fmla="val 99861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25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what about all the documents and architecture?</a:t>
            </a:r>
          </a:p>
          <a:p>
            <a:r>
              <a:rPr lang="en-US" dirty="0" smtClean="0"/>
              <a:t>Waterfall can work well when the customer very clearly </a:t>
            </a:r>
            <a:r>
              <a:rPr lang="en-US" dirty="0" smtClean="0">
                <a:hlinkClick r:id="rId2"/>
              </a:rPr>
              <a:t>communicates</a:t>
            </a:r>
            <a:r>
              <a:rPr lang="en-US" dirty="0" smtClean="0"/>
              <a:t> their needs</a:t>
            </a:r>
          </a:p>
          <a:p>
            <a:pPr lvl="1"/>
            <a:r>
              <a:rPr lang="en-US" dirty="0" smtClean="0"/>
              <a:t>Specs might be captured in a small number of short meetings</a:t>
            </a:r>
          </a:p>
          <a:p>
            <a:pPr lvl="2"/>
            <a:r>
              <a:rPr lang="en-US" dirty="0" smtClean="0"/>
              <a:t>Customers are busy too</a:t>
            </a:r>
          </a:p>
          <a:p>
            <a:pPr lvl="1"/>
            <a:r>
              <a:rPr lang="en-US" dirty="0" smtClean="0"/>
              <a:t>What if the </a:t>
            </a:r>
            <a:r>
              <a:rPr lang="en-US" dirty="0" err="1" smtClean="0"/>
              <a:t>dev</a:t>
            </a:r>
            <a:r>
              <a:rPr lang="en-US" dirty="0" smtClean="0"/>
              <a:t> team isn’t part of these meetings?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7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Is there a better way?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213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Aligned with how we actually make software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Think about the project for a bit</a:t>
            </a:r>
          </a:p>
          <a:p>
            <a:r>
              <a:rPr lang="en-US" dirty="0" smtClean="0"/>
              <a:t>Write code</a:t>
            </a:r>
          </a:p>
          <a:p>
            <a:r>
              <a:rPr lang="en-US" dirty="0" smtClean="0"/>
              <a:t>Adjust as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8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agile – “doing what come naturally”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always the best idea, but let’s give it a try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121501"/>
            <a:ext cx="8255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06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hlinkClick r:id="rId2"/>
              </a:rPr>
              <a:t>Manifesto for Agile Software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8673"/>
            <a:ext cx="8229600" cy="452596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We </a:t>
            </a:r>
            <a:r>
              <a:rPr lang="en-US" dirty="0"/>
              <a:t>are uncovering better ways of developing</a:t>
            </a:r>
            <a:br>
              <a:rPr lang="en-US" dirty="0"/>
            </a:br>
            <a:r>
              <a:rPr lang="en-US" dirty="0"/>
              <a:t>software by doing it and helping others do it.</a:t>
            </a:r>
            <a:br>
              <a:rPr lang="en-US" dirty="0"/>
            </a:br>
            <a:r>
              <a:rPr lang="en-US" dirty="0"/>
              <a:t>Through this work we have come to value: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b="1" dirty="0"/>
              <a:t>Individuals and interactions </a:t>
            </a:r>
            <a:r>
              <a:rPr lang="en-US" dirty="0"/>
              <a:t>over processes and tools</a:t>
            </a:r>
            <a:br>
              <a:rPr lang="en-US" dirty="0"/>
            </a:br>
            <a:r>
              <a:rPr lang="en-US" b="1" dirty="0"/>
              <a:t>Working software </a:t>
            </a:r>
            <a:r>
              <a:rPr lang="en-US" dirty="0"/>
              <a:t>over comprehensive documentation</a:t>
            </a:r>
            <a:br>
              <a:rPr lang="en-US" dirty="0"/>
            </a:br>
            <a:r>
              <a:rPr lang="en-US" b="1" dirty="0"/>
              <a:t>Customer collaboration </a:t>
            </a:r>
            <a:r>
              <a:rPr lang="en-US" dirty="0"/>
              <a:t>over contract negotiation</a:t>
            </a:r>
            <a:br>
              <a:rPr lang="en-US" dirty="0"/>
            </a:br>
            <a:r>
              <a:rPr lang="en-US" b="1" dirty="0"/>
              <a:t>Responding to change </a:t>
            </a:r>
            <a:r>
              <a:rPr lang="en-US" dirty="0"/>
              <a:t>over following a plan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That is, while there is value in the items on</a:t>
            </a:r>
            <a:br>
              <a:rPr lang="en-US" dirty="0"/>
            </a:br>
            <a:r>
              <a:rPr lang="en-US" dirty="0"/>
              <a:t>the right, we value the items on the left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9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Deliver valuable software early and often</a:t>
            </a:r>
            <a:endParaRPr lang="en-US" dirty="0"/>
          </a:p>
          <a:p>
            <a:r>
              <a:rPr lang="en-US" dirty="0"/>
              <a:t>Welcome changing </a:t>
            </a: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Even late in the development process</a:t>
            </a:r>
            <a:endParaRPr lang="en-US" dirty="0"/>
          </a:p>
          <a:p>
            <a:r>
              <a:rPr lang="en-US" dirty="0"/>
              <a:t>Business people and developers must work </a:t>
            </a:r>
            <a:br>
              <a:rPr lang="en-US" dirty="0"/>
            </a:br>
            <a:r>
              <a:rPr lang="en-US" dirty="0"/>
              <a:t>together daily throughout the project.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3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Build </a:t>
            </a:r>
            <a:r>
              <a:rPr lang="en-US" dirty="0"/>
              <a:t>projects around motivated </a:t>
            </a:r>
            <a:r>
              <a:rPr lang="en-US" dirty="0" smtClean="0"/>
              <a:t>individuals</a:t>
            </a:r>
          </a:p>
          <a:p>
            <a:pPr lvl="1"/>
            <a:r>
              <a:rPr lang="en-US" dirty="0" smtClean="0"/>
              <a:t>Give </a:t>
            </a:r>
            <a:r>
              <a:rPr lang="en-US" dirty="0"/>
              <a:t>them the environment and support they </a:t>
            </a:r>
            <a:r>
              <a:rPr lang="en-US" dirty="0" smtClean="0"/>
              <a:t>need</a:t>
            </a:r>
            <a:endParaRPr lang="en-US" dirty="0"/>
          </a:p>
          <a:p>
            <a:pPr lvl="1"/>
            <a:r>
              <a:rPr lang="en-US" dirty="0" smtClean="0"/>
              <a:t>Trust </a:t>
            </a:r>
            <a:r>
              <a:rPr lang="en-US" dirty="0"/>
              <a:t>them to get the job done. </a:t>
            </a:r>
          </a:p>
          <a:p>
            <a:r>
              <a:rPr lang="en-US" dirty="0" smtClean="0"/>
              <a:t>Communicate face-to-face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8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Working </a:t>
            </a:r>
            <a:r>
              <a:rPr lang="en-US" dirty="0"/>
              <a:t>software is the primary measure of progress. </a:t>
            </a:r>
          </a:p>
          <a:p>
            <a:r>
              <a:rPr lang="en-US" dirty="0"/>
              <a:t>Agile processes promote sustainable development.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sponsors, developers, and users should be able </a:t>
            </a:r>
            <a:r>
              <a:rPr lang="en-US" dirty="0" smtClean="0"/>
              <a:t>to </a:t>
            </a:r>
            <a:r>
              <a:rPr lang="en-US" dirty="0"/>
              <a:t>maintain a constant pace indefinitely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 overtime at crunch time</a:t>
            </a:r>
            <a:endParaRPr lang="en-US" dirty="0"/>
          </a:p>
          <a:p>
            <a:r>
              <a:rPr lang="en-US" dirty="0"/>
              <a:t>Continuous attention to technical excellence </a:t>
            </a:r>
            <a:br>
              <a:rPr lang="en-US" dirty="0"/>
            </a:br>
            <a:r>
              <a:rPr lang="en-US" dirty="0"/>
              <a:t>and good design enhances agility.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5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Simplicity</a:t>
            </a:r>
            <a:r>
              <a:rPr lang="en-US" dirty="0"/>
              <a:t>--the art of maximizing the amount </a:t>
            </a:r>
            <a:br>
              <a:rPr lang="en-US" dirty="0"/>
            </a:br>
            <a:r>
              <a:rPr lang="en-US" dirty="0"/>
              <a:t>of work not done--is essential. </a:t>
            </a:r>
          </a:p>
          <a:p>
            <a:r>
              <a:rPr lang="en-US" dirty="0"/>
              <a:t>The best architectures, requirements, </a:t>
            </a:r>
            <a:r>
              <a:rPr lang="en-US" dirty="0" smtClean="0"/>
              <a:t>and designs emerge </a:t>
            </a:r>
            <a:r>
              <a:rPr lang="en-US" dirty="0"/>
              <a:t>from self-organizing teams. </a:t>
            </a:r>
          </a:p>
          <a:p>
            <a:r>
              <a:rPr lang="en-US" dirty="0"/>
              <a:t>At regular intervals, the team reflects on how </a:t>
            </a:r>
            <a:r>
              <a:rPr lang="en-US" dirty="0" smtClean="0"/>
              <a:t>to </a:t>
            </a:r>
            <a:r>
              <a:rPr lang="en-US" dirty="0"/>
              <a:t>become more effective, then tunes and adjusts </a:t>
            </a:r>
            <a:r>
              <a:rPr lang="en-US" dirty="0" smtClean="0"/>
              <a:t>its </a:t>
            </a:r>
            <a:r>
              <a:rPr lang="en-US" dirty="0"/>
              <a:t>behavior accordingly.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85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How </a:t>
            </a:r>
            <a:r>
              <a:rPr lang="en-US" dirty="0" smtClean="0"/>
              <a:t>do you do it</a:t>
            </a:r>
            <a:r>
              <a:rPr lang="en-US" dirty="0" smtClean="0"/>
              <a:t>?</a:t>
            </a:r>
            <a:endParaRPr lang="en-US" dirty="0" smtClean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-Discussion-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7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CSE442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It should be clear that this course was designed with agile in mind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800" dirty="0" smtClean="0"/>
              <a:t>Or did I just do what came naturally?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36176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and </a:t>
            </a:r>
            <a:r>
              <a:rPr lang="en-US" dirty="0" smtClean="0">
                <a:hlinkClick r:id="rId2"/>
              </a:rPr>
              <a:t>scrum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agile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bstract</a:t>
            </a:r>
          </a:p>
          <a:p>
            <a:r>
              <a:rPr lang="en-US" dirty="0" smtClean="0"/>
              <a:t>scrum</a:t>
            </a:r>
          </a:p>
          <a:p>
            <a:pPr lvl="1"/>
            <a:r>
              <a:rPr lang="en-US" dirty="0" smtClean="0"/>
              <a:t>Concrete implementation of agile</a:t>
            </a:r>
          </a:p>
        </p:txBody>
      </p:sp>
    </p:spTree>
    <p:extLst>
      <p:ext uri="{BB962C8B-B14F-4D97-AF65-F5344CB8AC3E}">
        <p14:creationId xmlns:p14="http://schemas.microsoft.com/office/powerpoint/2010/main" val="199970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- Gathering </a:t>
            </a:r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Stories</a:t>
            </a:r>
          </a:p>
          <a:p>
            <a:pPr lvl="1"/>
            <a:r>
              <a:rPr lang="en-US" dirty="0" smtClean="0"/>
              <a:t>Customer “tells a story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N</a:t>
            </a:r>
            <a:r>
              <a:rPr lang="en-US" dirty="0" smtClean="0"/>
              <a:t>on</a:t>
            </a:r>
            <a:r>
              <a:rPr lang="en-US" dirty="0" smtClean="0"/>
              <a:t>-</a:t>
            </a:r>
            <a:r>
              <a:rPr lang="en-US" dirty="0" smtClean="0"/>
              <a:t>technical</a:t>
            </a:r>
          </a:p>
          <a:p>
            <a:pPr lvl="1"/>
            <a:r>
              <a:rPr lang="en-US" dirty="0" smtClean="0"/>
              <a:t>ex: “When I check a piece of equipment, I want to know all the information about it.”</a:t>
            </a:r>
            <a:endParaRPr lang="en-US" dirty="0" smtClean="0"/>
          </a:p>
          <a:p>
            <a:r>
              <a:rPr lang="en-US" dirty="0" smtClean="0"/>
              <a:t>Tasks</a:t>
            </a:r>
            <a:endParaRPr lang="en-US" dirty="0" smtClean="0"/>
          </a:p>
          <a:p>
            <a:pPr lvl="1"/>
            <a:r>
              <a:rPr lang="en-US" dirty="0" smtClean="0"/>
              <a:t>Technical requirements </a:t>
            </a:r>
            <a:r>
              <a:rPr lang="en-US" dirty="0" smtClean="0"/>
              <a:t>needed for stories</a:t>
            </a:r>
            <a:endParaRPr lang="en-US" dirty="0" smtClean="0"/>
          </a:p>
          <a:p>
            <a:pPr lvl="1"/>
            <a:r>
              <a:rPr lang="en-US" dirty="0" smtClean="0"/>
              <a:t>ex: </a:t>
            </a:r>
            <a:endParaRPr lang="en-US" dirty="0" smtClean="0"/>
          </a:p>
          <a:p>
            <a:pPr lvl="2"/>
            <a:r>
              <a:rPr lang="en-US" dirty="0" smtClean="0"/>
              <a:t>host </a:t>
            </a:r>
            <a:r>
              <a:rPr lang="en-US" dirty="0" smtClean="0"/>
              <a:t>a </a:t>
            </a:r>
            <a:r>
              <a:rPr lang="en-US" dirty="0" smtClean="0"/>
              <a:t>database of equipment information</a:t>
            </a:r>
          </a:p>
          <a:p>
            <a:pPr lvl="2"/>
            <a:r>
              <a:rPr lang="en-US" dirty="0" smtClean="0"/>
              <a:t>track equipment with barcodes</a:t>
            </a:r>
          </a:p>
          <a:p>
            <a:pPr lvl="2"/>
            <a:r>
              <a:rPr lang="en-US" dirty="0" smtClean="0"/>
              <a:t>convert scanned codes into SQL queries</a:t>
            </a:r>
          </a:p>
          <a:p>
            <a:pPr lvl="2"/>
            <a:r>
              <a:rPr lang="en-US" dirty="0" smtClean="0"/>
              <a:t>display query results to the user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45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crum - </a:t>
            </a:r>
            <a:r>
              <a:rPr lang="en-US" dirty="0" smtClean="0">
                <a:hlinkClick r:id="rId2"/>
              </a:rPr>
              <a:t>Sprints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 working code at fixed intervals</a:t>
            </a:r>
            <a:endParaRPr lang="en-US" dirty="0"/>
          </a:p>
          <a:p>
            <a:pPr lvl="1"/>
            <a:r>
              <a:rPr lang="en-US" dirty="0" smtClean="0"/>
              <a:t>Sets a pace for the project</a:t>
            </a:r>
          </a:p>
          <a:p>
            <a:pPr lvl="1"/>
            <a:r>
              <a:rPr lang="en-US" dirty="0" smtClean="0"/>
              <a:t>Typically 1-4 weeks/sprint</a:t>
            </a:r>
          </a:p>
          <a:p>
            <a:r>
              <a:rPr lang="en-US" dirty="0" smtClean="0"/>
              <a:t>After each sprint</a:t>
            </a:r>
          </a:p>
          <a:p>
            <a:pPr lvl="1"/>
            <a:r>
              <a:rPr lang="en-US" dirty="0" smtClean="0"/>
              <a:t>Demo the software to the customer</a:t>
            </a:r>
          </a:p>
          <a:p>
            <a:pPr lvl="1"/>
            <a:r>
              <a:rPr lang="en-US" dirty="0" smtClean="0"/>
              <a:t>Discuss the direction of the project</a:t>
            </a:r>
          </a:p>
          <a:p>
            <a:pPr lvl="1"/>
            <a:r>
              <a:rPr lang="en-US" dirty="0" smtClean="0"/>
              <a:t>Adjust as needed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939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784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Gather </a:t>
            </a:r>
            <a:r>
              <a:rPr lang="en-US" dirty="0" smtClean="0"/>
              <a:t>requirements</a:t>
            </a:r>
          </a:p>
          <a:p>
            <a:pPr lvl="1"/>
            <a:r>
              <a:rPr lang="en-US" dirty="0"/>
              <a:t>customer: “This </a:t>
            </a:r>
            <a:r>
              <a:rPr lang="en-US" dirty="0" smtClean="0"/>
              <a:t>is </a:t>
            </a:r>
            <a:r>
              <a:rPr lang="en-US" dirty="0"/>
              <a:t>what we </a:t>
            </a:r>
            <a:r>
              <a:rPr lang="en-US" dirty="0" smtClean="0"/>
              <a:t>want”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team: “Got it. See you in a week!”</a:t>
            </a:r>
            <a:endParaRPr lang="en-US" dirty="0" smtClean="0"/>
          </a:p>
          <a:p>
            <a:r>
              <a:rPr lang="en-US" dirty="0" smtClean="0"/>
              <a:t>write code</a:t>
            </a:r>
          </a:p>
          <a:p>
            <a:r>
              <a:rPr lang="en-US" dirty="0" smtClean="0"/>
              <a:t>deliver </a:t>
            </a:r>
            <a:r>
              <a:rPr lang="en-US" dirty="0" smtClean="0"/>
              <a:t>code</a:t>
            </a:r>
            <a:endParaRPr lang="en-US" dirty="0" smtClean="0"/>
          </a:p>
          <a:p>
            <a:pPr lvl="1"/>
            <a:r>
              <a:rPr lang="en-US" dirty="0" smtClean="0"/>
              <a:t>customer: “This isn’t what we wanted”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team: </a:t>
            </a:r>
            <a:r>
              <a:rPr lang="en-US" dirty="0" smtClean="0"/>
              <a:t>“Show </a:t>
            </a:r>
            <a:r>
              <a:rPr lang="en-US" dirty="0" smtClean="0"/>
              <a:t>us what you want”</a:t>
            </a:r>
          </a:p>
          <a:p>
            <a:r>
              <a:rPr lang="en-US" dirty="0" smtClean="0"/>
              <a:t>Revise requirements</a:t>
            </a:r>
          </a:p>
          <a:p>
            <a:r>
              <a:rPr lang="en-US" dirty="0" smtClean="0"/>
              <a:t>write code</a:t>
            </a:r>
          </a:p>
          <a:p>
            <a:r>
              <a:rPr lang="en-US" dirty="0" smtClean="0"/>
              <a:t>deliver </a:t>
            </a:r>
            <a:r>
              <a:rPr lang="en-US" dirty="0" smtClean="0"/>
              <a:t>code</a:t>
            </a:r>
            <a:endParaRPr lang="en-US" dirty="0" smtClean="0"/>
          </a:p>
          <a:p>
            <a:pPr lvl="1"/>
            <a:r>
              <a:rPr lang="en-US" dirty="0" smtClean="0"/>
              <a:t>customer: </a:t>
            </a:r>
            <a:r>
              <a:rPr lang="en-US" dirty="0" smtClean="0"/>
              <a:t>“This is a little better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team: </a:t>
            </a:r>
            <a:r>
              <a:rPr lang="en-US" dirty="0" smtClean="0"/>
              <a:t>“Tell us more”</a:t>
            </a:r>
            <a:endParaRPr lang="en-US" dirty="0" smtClean="0"/>
          </a:p>
          <a:p>
            <a:r>
              <a:rPr lang="en-US" dirty="0" smtClean="0"/>
              <a:t>Revise requirements</a:t>
            </a:r>
          </a:p>
          <a:p>
            <a:r>
              <a:rPr lang="en-US" dirty="0"/>
              <a:t>R</a:t>
            </a:r>
            <a:r>
              <a:rPr lang="en-US" dirty="0" smtClean="0"/>
              <a:t>epeat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530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Scrum: Co-</a:t>
            </a:r>
            <a:r>
              <a:rPr lang="en-US" dirty="0"/>
              <a:t>l</a:t>
            </a:r>
            <a:r>
              <a:rPr lang="en-US" dirty="0" smtClean="0"/>
              <a:t>ocated 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team member meet face-to-face often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/>
              <a:t>C</a:t>
            </a:r>
            <a:r>
              <a:rPr lang="en-US" dirty="0" smtClean="0"/>
              <a:t>ommunication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At what cost?</a:t>
            </a:r>
          </a:p>
          <a:p>
            <a:pPr lvl="1"/>
            <a:r>
              <a:rPr lang="en-US" dirty="0" smtClean="0"/>
              <a:t>Some companies will not hire remote employees</a:t>
            </a:r>
          </a:p>
          <a:p>
            <a:pPr lvl="1"/>
            <a:r>
              <a:rPr lang="en-US" dirty="0" smtClean="0">
                <a:hlinkClick r:id="rId2"/>
              </a:rPr>
              <a:t>Google</a:t>
            </a:r>
            <a:r>
              <a:rPr lang="en-US" dirty="0" smtClean="0"/>
              <a:t> included </a:t>
            </a:r>
          </a:p>
        </p:txBody>
      </p:sp>
    </p:spTree>
    <p:extLst>
      <p:ext uri="{BB962C8B-B14F-4D97-AF65-F5344CB8AC3E}">
        <p14:creationId xmlns:p14="http://schemas.microsoft.com/office/powerpoint/2010/main" val="163325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Scrum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Visualization of the state of the project</a:t>
            </a:r>
          </a:p>
          <a:p>
            <a:r>
              <a:rPr lang="en-US" dirty="0" smtClean="0"/>
              <a:t>Column for the state of each task</a:t>
            </a:r>
          </a:p>
          <a:p>
            <a:pPr lvl="1"/>
            <a:r>
              <a:rPr lang="en-US" dirty="0" smtClean="0"/>
              <a:t>backlog/blocked</a:t>
            </a:r>
            <a:endParaRPr lang="en-US" dirty="0" smtClean="0"/>
          </a:p>
          <a:p>
            <a:pPr lvl="1"/>
            <a:r>
              <a:rPr lang="en-US" dirty="0" smtClean="0"/>
              <a:t>in progress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complete</a:t>
            </a:r>
          </a:p>
          <a:p>
            <a:r>
              <a:rPr lang="en-US" dirty="0" smtClean="0"/>
              <a:t>Move tasks across the board as they </a:t>
            </a:r>
            <a:r>
              <a:rPr lang="en-US" dirty="0" smtClean="0"/>
              <a:t>progress</a:t>
            </a:r>
            <a:endParaRPr lang="en-US" dirty="0" smtClean="0"/>
          </a:p>
          <a:p>
            <a:r>
              <a:rPr lang="en-US" dirty="0" smtClean="0"/>
              <a:t>Column names </a:t>
            </a:r>
            <a:r>
              <a:rPr lang="en-US" dirty="0" smtClean="0"/>
              <a:t>vary by </a:t>
            </a:r>
            <a:r>
              <a:rPr lang="en-US" dirty="0" smtClean="0"/>
              <a:t>team</a:t>
            </a:r>
          </a:p>
          <a:p>
            <a:r>
              <a:rPr lang="en-US" dirty="0" smtClean="0"/>
              <a:t>Ideally is displayed physically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board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" y="1600199"/>
            <a:ext cx="9141777" cy="51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51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Visualizations!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46" y="2654104"/>
            <a:ext cx="5130075" cy="2802597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99" y="1672795"/>
            <a:ext cx="3468049" cy="462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3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crum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what </a:t>
            </a:r>
            <a:r>
              <a:rPr lang="en-US" dirty="0" smtClean="0"/>
              <a:t>works for you</a:t>
            </a:r>
          </a:p>
          <a:p>
            <a:r>
              <a:rPr lang="en-US" dirty="0" smtClean="0"/>
              <a:t>Modify scrum for fit your needs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are anything like every programmer</a:t>
            </a:r>
          </a:p>
          <a:p>
            <a:pPr lvl="1"/>
            <a:r>
              <a:rPr lang="en-US" dirty="0" smtClean="0"/>
              <a:t>Think about the project for a bit</a:t>
            </a:r>
          </a:p>
          <a:p>
            <a:pPr lvl="1"/>
            <a:r>
              <a:rPr lang="en-US" dirty="0" smtClean="0"/>
              <a:t>Start writing code</a:t>
            </a:r>
          </a:p>
          <a:p>
            <a:pPr lvl="1"/>
            <a:r>
              <a:rPr lang="en-US" dirty="0" smtClean="0"/>
              <a:t>Adjust as needed</a:t>
            </a:r>
          </a:p>
        </p:txBody>
      </p:sp>
    </p:spTree>
    <p:extLst>
      <p:ext uri="{BB962C8B-B14F-4D97-AF65-F5344CB8AC3E}">
        <p14:creationId xmlns:p14="http://schemas.microsoft.com/office/powerpoint/2010/main" val="286053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sprints/submissions</a:t>
            </a:r>
          </a:p>
          <a:p>
            <a:r>
              <a:rPr lang="en-US" dirty="0" smtClean="0"/>
              <a:t>Minimal documentation</a:t>
            </a:r>
          </a:p>
          <a:p>
            <a:r>
              <a:rPr lang="en-US" dirty="0" smtClean="0"/>
              <a:t>Maximum interaction between team members</a:t>
            </a:r>
          </a:p>
          <a:p>
            <a:pPr lvl="1"/>
            <a:r>
              <a:rPr lang="en-US" dirty="0" smtClean="0"/>
              <a:t>Piazza groups</a:t>
            </a:r>
          </a:p>
          <a:p>
            <a:pPr lvl="1"/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Meetings</a:t>
            </a:r>
          </a:p>
          <a:p>
            <a:pPr lvl="1"/>
            <a:r>
              <a:rPr lang="en-US" dirty="0" smtClean="0"/>
              <a:t>email?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068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37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*Recommended</a:t>
            </a:r>
            <a:r>
              <a:rPr lang="en-US" sz="2400" dirty="0"/>
              <a:t>*</a:t>
            </a:r>
          </a:p>
          <a:p>
            <a:pPr marL="0" indent="0" algn="ctr">
              <a:buNone/>
            </a:pPr>
            <a:r>
              <a:rPr lang="en-US" sz="2400" dirty="0" smtClean="0"/>
              <a:t>not required</a:t>
            </a:r>
          </a:p>
          <a:p>
            <a:r>
              <a:rPr lang="en-US" dirty="0" smtClean="0"/>
              <a:t>Generate stories</a:t>
            </a:r>
          </a:p>
          <a:p>
            <a:pPr lvl="1"/>
            <a:r>
              <a:rPr lang="en-US" dirty="0" smtClean="0"/>
              <a:t>Divide stories into tasks</a:t>
            </a:r>
          </a:p>
          <a:p>
            <a:pPr lvl="1"/>
            <a:r>
              <a:rPr lang="en-US" dirty="0" smtClean="0"/>
              <a:t>Give each task a time estimate</a:t>
            </a:r>
          </a:p>
          <a:p>
            <a:pPr lvl="1"/>
            <a:r>
              <a:rPr lang="en-US" dirty="0" smtClean="0"/>
              <a:t>Assign each task a group member(s)</a:t>
            </a:r>
          </a:p>
          <a:p>
            <a:pPr lvl="1"/>
            <a:r>
              <a:rPr lang="en-US" dirty="0" smtClean="0"/>
              <a:t>Track tasks in </a:t>
            </a:r>
            <a:r>
              <a:rPr lang="en-US" dirty="0" err="1" smtClean="0"/>
              <a:t>GitHub</a:t>
            </a:r>
            <a:r>
              <a:rPr lang="en-US" dirty="0" smtClean="0"/>
              <a:t> or productivity software</a:t>
            </a:r>
          </a:p>
          <a:p>
            <a:r>
              <a:rPr lang="en-US" dirty="0" smtClean="0"/>
              <a:t>Scrum board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0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This slide intentionally left blank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3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Is there a better way?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6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Method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8" y="1356918"/>
            <a:ext cx="7307604" cy="548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04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been used for years</a:t>
            </a:r>
          </a:p>
          <a:p>
            <a:r>
              <a:rPr lang="en-US" dirty="0" smtClean="0"/>
              <a:t>Methodology works </a:t>
            </a:r>
            <a:r>
              <a:rPr lang="en-US" dirty="0" smtClean="0"/>
              <a:t>well in engineering</a:t>
            </a:r>
          </a:p>
          <a:p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815" y="3066377"/>
            <a:ext cx="5573857" cy="34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10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Gather </a:t>
            </a:r>
            <a:r>
              <a:rPr lang="en-US" dirty="0" smtClean="0"/>
              <a:t>requirements</a:t>
            </a:r>
          </a:p>
          <a:p>
            <a:pPr lvl="1"/>
            <a:r>
              <a:rPr lang="en-US" dirty="0"/>
              <a:t>customer: “This </a:t>
            </a:r>
            <a:r>
              <a:rPr lang="en-US" dirty="0" smtClean="0"/>
              <a:t>is </a:t>
            </a:r>
            <a:r>
              <a:rPr lang="en-US" dirty="0"/>
              <a:t>what we </a:t>
            </a:r>
            <a:r>
              <a:rPr lang="en-US" dirty="0" smtClean="0"/>
              <a:t>want”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team: “</a:t>
            </a:r>
            <a:r>
              <a:rPr lang="en-US" dirty="0"/>
              <a:t>G</a:t>
            </a:r>
            <a:r>
              <a:rPr lang="en-US" dirty="0" smtClean="0"/>
              <a:t>ot it. See you in a year!”</a:t>
            </a:r>
          </a:p>
          <a:p>
            <a:pPr lvl="1"/>
            <a:r>
              <a:rPr lang="en-US" dirty="0" smtClean="0"/>
              <a:t>Requirements </a:t>
            </a:r>
            <a:r>
              <a:rPr lang="en-US" dirty="0" smtClean="0"/>
              <a:t>documents</a:t>
            </a:r>
            <a:endParaRPr lang="en-US" dirty="0" smtClean="0"/>
          </a:p>
          <a:p>
            <a:r>
              <a:rPr lang="en-US" dirty="0" smtClean="0"/>
              <a:t>Design software architecture</a:t>
            </a:r>
          </a:p>
          <a:p>
            <a:pPr lvl="1"/>
            <a:r>
              <a:rPr lang="en-US" dirty="0" smtClean="0"/>
              <a:t>Design documents</a:t>
            </a:r>
            <a:endParaRPr lang="en-US" dirty="0" smtClean="0"/>
          </a:p>
          <a:p>
            <a:pPr lvl="1"/>
            <a:r>
              <a:rPr lang="en-US" dirty="0" smtClean="0"/>
              <a:t>Write tasks 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enerate timelines </a:t>
            </a:r>
          </a:p>
          <a:p>
            <a:pPr lvl="1"/>
            <a:r>
              <a:rPr lang="en-US" dirty="0" smtClean="0"/>
              <a:t>Set </a:t>
            </a:r>
            <a:r>
              <a:rPr lang="en-US" dirty="0" smtClean="0"/>
              <a:t>deadlines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7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Write </a:t>
            </a:r>
            <a:r>
              <a:rPr lang="en-US" dirty="0" smtClean="0">
                <a:hlinkClick r:id="rId2"/>
              </a:rPr>
              <a:t>code</a:t>
            </a:r>
            <a:endParaRPr lang="en-US" dirty="0" smtClean="0"/>
          </a:p>
          <a:p>
            <a:pPr lvl="1"/>
            <a:r>
              <a:rPr lang="en-US" dirty="0" smtClean="0"/>
              <a:t>Implement the functionality set forth in the design documents</a:t>
            </a:r>
            <a:endParaRPr lang="en-US" dirty="0"/>
          </a:p>
          <a:p>
            <a:r>
              <a:rPr lang="en-US" dirty="0"/>
              <a:t>Test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Proceed when all features from design document are working properly</a:t>
            </a:r>
            <a:endParaRPr lang="en-US" dirty="0"/>
          </a:p>
          <a:p>
            <a:r>
              <a:rPr lang="en-US" dirty="0" smtClean="0"/>
              <a:t>Deliver final product</a:t>
            </a:r>
          </a:p>
          <a:p>
            <a:r>
              <a:rPr lang="en-US" dirty="0" smtClean="0"/>
              <a:t>Maintain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92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 - A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Deliver final product:</a:t>
            </a:r>
          </a:p>
          <a:p>
            <a:pPr lvl="1"/>
            <a:r>
              <a:rPr lang="en-US" dirty="0"/>
              <a:t>customer: “This isn’t what we wanted”</a:t>
            </a:r>
          </a:p>
          <a:p>
            <a:pPr lvl="1"/>
            <a:r>
              <a:rPr lang="en-US" dirty="0" err="1"/>
              <a:t>Dev</a:t>
            </a:r>
            <a:r>
              <a:rPr lang="en-US" dirty="0"/>
              <a:t> team: “This is exactly what you asked for!”</a:t>
            </a:r>
          </a:p>
          <a:p>
            <a:pPr lvl="1"/>
            <a:r>
              <a:rPr lang="en-US" dirty="0"/>
              <a:t>customer: “This isn’t what we wanted!”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3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787</Words>
  <Application>Microsoft Macintosh PowerPoint</Application>
  <PresentationFormat>On-screen Show (4:3)</PresentationFormat>
  <Paragraphs>174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Project Workflow</vt:lpstr>
      <vt:lpstr>Project Workflow</vt:lpstr>
      <vt:lpstr>Project Workflow</vt:lpstr>
      <vt:lpstr>Is there a better way?</vt:lpstr>
      <vt:lpstr>Waterfall Method</vt:lpstr>
      <vt:lpstr>Waterfall Method</vt:lpstr>
      <vt:lpstr>Waterfall for Software</vt:lpstr>
      <vt:lpstr>Waterfall for Software</vt:lpstr>
      <vt:lpstr>Waterfall for Software - A Scenario</vt:lpstr>
      <vt:lpstr>Now what?</vt:lpstr>
      <vt:lpstr>Waterfall for Software</vt:lpstr>
      <vt:lpstr>Is there a better way?</vt:lpstr>
      <vt:lpstr>agile</vt:lpstr>
      <vt:lpstr>agile – “doing what come naturally”</vt:lpstr>
      <vt:lpstr>Manifesto for Agile Software Development</vt:lpstr>
      <vt:lpstr>Principles behind the Agile Manifesto</vt:lpstr>
      <vt:lpstr>Principles behind the Agile Manifesto</vt:lpstr>
      <vt:lpstr>Principles behind the Agile Manifesto</vt:lpstr>
      <vt:lpstr>Principles behind the Agile Manifesto</vt:lpstr>
      <vt:lpstr>CSE442</vt:lpstr>
      <vt:lpstr>agile and scrum</vt:lpstr>
      <vt:lpstr>Scrum - Gathering requirements</vt:lpstr>
      <vt:lpstr>Scrum - Sprints</vt:lpstr>
      <vt:lpstr>Scenario Revisited</vt:lpstr>
      <vt:lpstr>Scrum: Co-located teams</vt:lpstr>
      <vt:lpstr>Scrum board</vt:lpstr>
      <vt:lpstr>Scrum board</vt:lpstr>
      <vt:lpstr>Visualizations!</vt:lpstr>
      <vt:lpstr>Scrum in practice</vt:lpstr>
      <vt:lpstr>Scrum this semester</vt:lpstr>
      <vt:lpstr>Scrum this semester</vt:lpstr>
      <vt:lpstr>PowerPoint Presentation</vt:lpstr>
    </vt:vector>
  </TitlesOfParts>
  <Company>University at Buffalo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Hartloff</dc:creator>
  <cp:lastModifiedBy>Jesse Hartloff</cp:lastModifiedBy>
  <cp:revision>39</cp:revision>
  <dcterms:created xsi:type="dcterms:W3CDTF">2015-08-25T05:16:22Z</dcterms:created>
  <dcterms:modified xsi:type="dcterms:W3CDTF">2015-09-04T07:09:18Z</dcterms:modified>
</cp:coreProperties>
</file>